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333" r:id="rId3"/>
    <p:sldId id="334" r:id="rId4"/>
    <p:sldId id="319" r:id="rId5"/>
    <p:sldId id="327" r:id="rId6"/>
    <p:sldId id="298" r:id="rId7"/>
    <p:sldId id="329" r:id="rId8"/>
    <p:sldId id="321" r:id="rId9"/>
    <p:sldId id="323" r:id="rId10"/>
    <p:sldId id="324" r:id="rId11"/>
    <p:sldId id="325" r:id="rId12"/>
    <p:sldId id="326" r:id="rId13"/>
    <p:sldId id="331" r:id="rId14"/>
    <p:sldId id="33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D25"/>
    <a:srgbClr val="F4600C"/>
    <a:srgbClr val="34CCFF"/>
    <a:srgbClr val="E51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5"/>
    <p:restoredTop sz="94658"/>
  </p:normalViewPr>
  <p:slideViewPr>
    <p:cSldViewPr snapToGrid="0">
      <p:cViewPr varScale="1">
        <p:scale>
          <a:sx n="93" d="100"/>
          <a:sy n="93" d="100"/>
        </p:scale>
        <p:origin x="22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6:52:54.1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3571 24575,'4'-89'0,"2"39"0,3-2 0,5-11 0,5-2 0,6-5 0,2 0 0,3 3 0,2 1 0,1 2 0,0 2 0,-1 2 0,1 2 0,-2 5 0,1 3 0,1 2 0,1 1 0,0 2 0,0 1 0,3 2 0,1 0 0,3-1 0,1 1 0,-1-2 0,1 0 0,-1 1 0,3-2 0,9-9 0,2-1 0,1-1 0,2 0 0,2 0 0,1 1 0,-3 3 0,-3 3 0,-12 12 0,-2 3 0,38-26 0,-9 13 0,-2 8 0,0 3 0,-1 1 0,4-1 0,0 0 0,-1 0 0,3 3 0,-1 0 0,-2 2 0,6-1 0,0-1 0,2 0 0,6-2 0,-3 0 0,1 1 0,-2 1 0,-5 3 0,-1 3 0,-5 3 0,-5 5 0,-7 6 0,-9 6 0,-10 5 0,-7 2 0,-1 0 0,8 0 0,14 0 0,13 0 0,4 0 0,-3 0 0,-12 0 0,-11 0 0,-10 0 0,-12 0 0,-7-4 0,-15-7 0,-17-11 0,-15-10 0,-15-6 0,-8-3 0,-7-5 0,-11-9 0,32 22 0,0-3 0,-6-5 0,0-1 0,-5-5 0,0 0 0,1 0 0,1 3 0,6 5 0,3 2 0,-28-20 0,20 21 0,16 11 0,5 6 0,9 7 0,6 6 0,6 4 0,25 20 0,0-1 0,18 16 0,-8-5 0,0 1 0,1-1 0,5 3 0,12 3 0,6 0 0,11 5 0,7 0 0,3 2 0,3 4 0,0-1 0,-4-2 0,-3-4 0,-4-3 0,-5-2 0,-7-2 0,-5-1 0,-8-3 0,-9-6 0,-7-6 0,-2-7 0,-4-5 0,-1-3 0,1 2 0,0 3 0,1 4 0,-5 3 0,-6 0 0,-5-1 0,-2-3 0,0 2 0,0 9 0,-3 10 0,-6 13 0,-6 10 0,-3 6 0,-9 20 0,11-28 0,-2 2 0,-3 11 0,-2 3 0,-4 9 0,-1 1 0,1-1 0,0-1 0,2-6 0,0-3 0,4-12 0,2-4 0,-6 18 0,9-23 0,10-26 0,3-8 0,3-9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7:06:37.6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816 1 24575,'0'53'0,"0"0"0,0 4 0,0 1 0,0-1 0,0 1 0,0-5 0,0-1 0,0 34 0,0-30 0,-2-18 0,-7-9 0,-9-4 0,-3 1 0,-3 3 0,4 3 0,0 0 0,0 2 0,1-2 0,1 2 0,0 4 0,1 0 0,1-1 0,2-8 0,4-12 0,2-9 0,1-4 0,0 1 0,-1 2 0,-2 1 0,-3-4 0,2-2 0,2-2 0,0 0 0,1-18 0,-5 2 0,-2-19 0,-5 6 0,-14-6 0,-12-8 0,-16-8 0,-9-7 0,1 2 0,9 9 0,15 12 0,17 15 0,17 10 0,12 13 0,17 17 0,-1 0 0,13 16 0,-3-3 0,13 12 0,10 13 0,7 6 0,0 4 0,-7-6 0,-11-13 0,-9-12 0,-6-11 0,-7-8 0,-3-6 0,-5-7 0,-2-4 0,4 1 0,-2 1 0,8-1 0,-2 0 0,5-2 0,17 0 0,25 0 0,30 0 0,-37 0 0,3 0 0,2 0 0,1 0 0,-4 0 0,-1-1 0,41-5 0,-14-4 0,-22-3 0,-20-7 0,-19-8 0,-14 12 0,-6-3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7:06:40.4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1644 13 24575,'-72'-6'0,"-6"2"0,-12 2 0,-7 3 0,46 4 0,-1 4 0,1 4 0,1 4 0,1 6 0,2 4 0,1 3 0,1 3 0,4 0 0,1 1 0,2 1 0,1 1 0,-31 36 0,10 2 0,7 3 0,9 7 0,6 7 0,20-41 0,2 0 0,1 0 0,3 0 0,-4 46 0,8-2 0,3 0 0,3 0 0,0 6 0,3-49 0,0 1 0,3 1 0,2 0 0,1 1 0,2 0 0,2 0 0,0-1 0,0-3 0,0 0 0,12 45 0,0-9 0,-1-9 0,0-6 0,-3-6 0,-1-5 0,-1-7 0,-1-4 0,0-4 0,-1-4 0,-3-6 0,-3-6 0,-5-9 0,-4-6 0,-7-8 0,-11-12 0,-16-13 0,-20-11 0,-20-8 0,-19 1 0,40 20 0,0 2 0,-1 0 0,0 1 0,-44-9 0,19 6 0,19 4 0,21 6 0,19 4 0,13 1 0,38 13 0,5 0 0,41 17 0,3 5 0,-32-12 0,2 1 0,0 3 0,0 0 0,-4 0 0,-1 0 0,32 17 0,-19-9 0,-14-7 0,-11-7 0,-9-5 0,-6-6 0,-5-5 0,-3-3 0,-3 0 0,-2 0 0,4 0 0,-3 0 0,2 0 0,-1-4 0,0-7 0,3-7 0,2-7 0,4-3 0,3-8 0,4-9 0,6-11 0,8-9 0,5-4 0,3 0 0,-7 6 0,-7 11 0,-7 12 0,-7 12 0,-6 9 0,-2 4 0,-4 3 0,-1 0 0,-2 3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6:53:00.2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1 301 24575,'72'-16'0,"1"1"0,-1-1 0,16-3 0,4 0 0,3-1 0,-11 2 0,3 0 0,2 0 0,1 1-246,6 0 0,1 1 0,0 1 0,-1 1 0,-5 2 0,0 2 0,-2 0 0,-3 2-82,13 1 0,-3 1 0,-5 2 162,-13 2 0,-4 0 0,-4 1 166,11 0 0,-5 2 402,-6 4 0,-2 3-402,-7 5 0,-3 5 0,-3 5 0,-2 5 0,-2 5 0,-3 3 491,-6-2 1,-3 0 491,24 28-303,-21-9-680,-13-3 0,-5 15 0,-3 20 0,-10-34 0,-2 3 0,-1 6 0,0 2 0,-3 1 0,0 0 0,-1 2 0,-2 2 0,-1 12 0,-4 3 0,-5 9 0,-4 1 0,-4 5 0,-5 1 0,4-30 0,-3 0 0,-1-2 0,-13 22 0,-4-3 0,-1-6 0,-3-3 0,-1-7 0,-1-3 0,3-10 0,-1-5 0,2-4 0,-1-3 0,2-2 0,0-2 0,-2-3 0,0 0 0,-5 1 0,-2-1 0,-2 0 0,-1-1 0,0-2 0,0-1 0,1-1 0,0-2 0,5-6 0,1-1 0,-35 17 0,8-10 0,6-3 0,7-2 0,6-5 0,13-4 0,12-5 0,9-6 0,9-5 0,4-16 0,3-10 0,2-21 0,0-35 0,-1 30 0,0-3 0,-2-4 0,0-1 0,-2-2 0,-2 3 0,-9-32 0,0 20 0,2 16 0,6 20 0,3 11 0,3 9 0,2 10 0,0 30 0,0 0 0,0 25 0,0-10 0,-2-1 0,-1 0 0,0-2 0,1 0 0,2 3 0,0 3 0,0 5 0,0-1 0,0 1 0,0-1 0,0-4 0,0-2 0,0-4 0,0-7 0,0-4 0,0-8 0,0-5 0,0-4 0,0-2 0,0 5 0,0-1 0,0 5 0,0 0 0,0 0 0,0-1 0,0-4 0,0-3 0,0 2 0,2-1 0,14-2 0,8-2 0,25-5 0,11 7 0,25 14 0,-31-4 0,1 3 0,7 2 0,0 1 0,3 0 0,-2-1 0,-5-3 0,-2-1 0,36 10 0,-19-1 0,-16-2 0,-10 1 0,-3 2 0,-5 0 0,-2-1 0,-6-1 0,-8-7 0,-8-12 0,-7-6 0,-5-9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6:53:03.3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2780 1 24575,'-90'0'0,"40"0"0,-3 0 0,-10 0 0,-1 0 0,-5 0 0,0 0 0,1 0 0,0 0 0,8 0 0,1 0 0,6 1 0,2 2 0,-39 9 0,10 9 0,-1 11 0,0 7 0,-2 5 0,-2 0 0,6 1 0,9-3 0,12-1 0,8 0 0,7 0 0,1 7 0,0 6 0,-2 5 0,0 7 0,1-1 0,7-3 0,5-1 0,6-3 0,4 3 0,3 1 0,3 3 0,2 0 0,2-3 0,2-1 0,4-1 0,2 1 0,3 0 0,0 0 0,0-5 0,0-5 0,0-5 0,0 1 0,0 1 0,0-3 0,0-3 0,0-6 0,0-2 0,0 0 0,0-3 0,0-2 0,0-5 0,0-2 0,0-4 0,-2-5 0,-5-5 0,-5-13 0,-9-11 0,-6-10 0,-5-6 0,-11-1 0,-9 2 0,-14-1 0,-11-2 0,-7-1 0,1-1 0,8 3 0,13 5 0,17 6 0,13 6 0,10 5 0,9 5 0,7 3 0,38 17 0,-8-2 0,25 14 0,-7 3 0,11 8 0,12 7 0,9 6 0,-2-5 0,-5-5 0,-9-7 0,-13-7 0,-9-3 0,-4-4 0,-1-2 0,-2-1 0,-3-3 0,-3-3 0,-4-5 0,-4-3 0,-5-4 0,-5-3 0,0-6 0,1-6 0,5-3 0,5-8 0,14-5 0,20-11 0,19-11 0,-27 25 0,2-1 0,1-1 0,0-1 0,-1 2 0,-1 1 0,36-26 0,-10 6 0,-10 6 0,-10 4 0,-10 7 0,-10 7 0,-4 3 0,-2 4 0,-1 2 0,-3 5 0,-9 5 0,-7 5 0,-5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6:54:10.4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1070 1 24575,'-51'40'0,"1"0"0,-7 7 0,1 3 0,-6 10 0,1 4 0,-3 3 0,1 3 0,18-20 0,1 3 0,1-1 0,-19 26 0,3 0 0,4-3 0,4-1 0,4-4 0,5-1 0,9-10 0,4-1 0,8-6 0,4 1 0,-10 42 0,11-7 0,7-2 0,4-5 0,5-3 0,7 0 0,6-2 0,9 3 0,7 2 0,5-2 0,4 1 0,6 4 0,4 0 0,2 0 0,-22-40 0,1-1 0,1-1 0,1 1 0,3-1 0,0 1 0,2-3 0,2 0 0,-1-5 0,1-2 0,39 27 0,1-10 0,-3-10 0,1-6 0,0-7 0,4-3 0,8 1 0,4-1 0,3-2 0,-4-7 0,-4-7 0,4-5 0,4-3 0,4 0 0,-4 0 0,-18 0 0,-21 0 0,-19 0 0,-14 0 0,-8-3 0,-1-1 0,1-4 0,2 1 0,2 2 0,1 3 0,-3 2 0,-6-4 0,-4-1 0,-13-14 0,-7-7 0,-13-16 0,-12-15 0,-11-19 0,-4-6 0,26 40 0,0 0 0,-22-34 0,9 13 0,7 10 0,11 18 0,10 17 0,7 16 0,7 29 0,4-8 0,5 17 0,9-8 0,16 13 0,13 12 0,14 15 0,5 2 0,-5-4 0,1 0 0,-5-4 0,-9-7 0,-6-5 0,-11-11 0,-7-9 0,-3-5 0,-8-10 0,-4-6 0,-6-5 0,-14 8 0,-2-3 0,-13 8 0,-3 2 0,-11 22 0,-13 25 0,21-21 0,-1 2 0,-2 5 0,1 0 0,0-1 0,1-2 0,3-5 0,1-2 0,-22 29 0,4-6 0,8-5 0,2 1 0,8-9 0,11-15 0,8-17 0,6-12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6:54:13.5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96 0 24575,'55'0'0,"0"0"0,-1 0 0,0 0 0,1 0 0,0 0 0,-2 0 0,-3 0 0,33 0 0,-13 5 0,-17 9 0,-11 15 0,-3 15 0,-3 15 0,-3 6 0,-6 3 0,-4 4 0,-2 2 0,0-1 0,-5-4 0,-7-10 0,-6-12 0,-3-4 0,-2 1 0,-4 4 0,-5 8 0,-9 9 0,-8 8 0,-6 9 0,12-35 0,-1 1 0,-3 3 0,-1 0 0,-1 1 0,0-1 0,-1-2 0,0-2 0,-20 34 0,7-18 0,3-13 0,1-11 0,-3-4 0,-1-4 0,1-1 0,2-2 0,5-1 0,7-5 0,5-1 0,5-6 0,5-5 0,2-5 0,4-4 0,3-26 0,-2 4 0,-2-28 0,-4 9 0,-3-1 0,-3-3 0,-3 2 0,-4-2 0,0-3 0,2-4 0,3 0 0,3 3 0,0 7 0,3 11 0,3 9 0,4 8 0,3 12 0,3 29 0,0-5 0,0 20 0,0-13 0,0-1 0,0 3 0,1 5 0,3 6 0,2 7 0,2-1 0,2 5 0,0 7 0,0 1 0,-1 1 0,-4-16 0,0-14 0,-2-8 0,-1-5 0,1-5 0,0-6 0,5-4 0,1-4 0,5-1 0,-1 0 0,2 0 0,6 0 0,18 0 0,24 0 0,28 5 0,-37-1 0,2 2 0,1 1 0,0 2 0,-5 0 0,-1 1 0,36 6 0,-14-2 0,-13-4 0,-5-2 0,-13 0 0,-11-2 0,-9-2 0,-12-1 0,-4-3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6:54:47.6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4169 328 24575,'-44'-3'0,"-14"-8"0,-19-12 0,29 5 0,-1-2 0,-4-1 0,-1-2 0,1 1 0,0 0 0,-3 2 0,0 0 0,-4 2 0,-1 2 0,-5 1 0,0 1 0,-7 2 0,-1 0 0,-1 3 0,0 1 0,1 2 0,-1 1-492,0 2 0,1 0 0,1 1 0,0 1 0,-2 0 0,-1 2 0,1 0 0,1 3 0,0 2 0,0 5 0,0 4 0,1 5 52,4 6 0,1 4 440,-1 4 0,2 4 491,1 1 1,2 3-1,4 0 1,2 1-1,-2 2 1,1 0-1,2 0 1,1 0-1,-1-1 1,1 1-1,3-3 1,2-1-49,7-3 0,2 0-443,5-1 0,2 1 0,-19 36 0,12 3 0,13-7 0,11-10 0,7-4 0,5-5 0,4-1 0,2-2 0,0-8 0,0-5 0,0-6 0,2-4 0,3-2 0,5-3 0,3 3 0,3 3 0,-1 3 0,-1-1 0,0 0 0,-4-3 0,-1-4 0,-2-4 0,-2-5 0,0-4 0,0-1 0,-25-2 0,-11-5 0,-33-2 0,-13-1 0,-13 1 0,38 2 0,0 0 0,-3-2 0,0-1 0,-1 0 0,1-1 0,-41-3 0,28 1 0,31 5 0,27 1 0,50 0 0,-17 0 0,33 0 0,-27 0 0,6 0 0,7 0 0,4 0 0,2 0 0,1 0 0,5 2 0,6 2 0,4 1 0,-2 3 0,-9-2 0,-13 1 0,-10-2 0,-9-3 0,-6 0 0,-3-1 0,0-1 0,0 0 0,3 0 0,-1 0 0,-2 0 0,0 0 0,-3 0 0,2-2 0,0-1 0,2-5 0,1-6 0,4-4 0,6-7 0,6-3 0,7-3 0,3-2 0,3 2 0,0 2 0,0 1 0,-1 0 0,-1-2 0,-2-1 0,-4 2 0,-4 6 0,-6 8 0,-4 8 0,-7 4 0,-7 3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6:55:58.1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3015 0 24575,'-60'1'0,"0"-1"0,-12 5 0,-4 3 0,-18 5 0,-4 4 0,26-1 0,-3 3 0,1 1 0,-1 3 0,1 2 0,-1 3-328,-1 4 0,0 3 0,2 1 175,5 1 1,0 2 0,3 2 152,4 0 0,2 2 0,2 2 0,2 0 0,1 1 0,2 0 234,-15 19 1,3 1-235,5-1 0,3-1 119,8-5 0,2-1-119,8-7 0,2-1 0,7-8 0,2-1 0,-20 30 734,12-7-734,4 1 0,2 9 0,0 8 0,-1 11 0,2 2 0,4-4 0,5-3 0,5-12 0,4-8 0,2-12 0,4-16 0,1-12 0,-1-12 0,-1-7 0,-3-6 0,-1-3 0,-1-1 0,0-2 0,-3-9 0,-3-10 0,-4-6 0,-5-3 0,-6 0 0,-8 3 0,-7-2 0,-8-1 0,1-1 0,6 1 0,8 6 0,12 7 0,6 5 0,7 3 0,4 3 0,2 4 0,23 32 0,-5-10 0,20 28 0,-10-18 0,7 5 0,6 4 0,7 4 0,1-2 0,-6-4 0,-6-6 0,-6-8 0,-2-4 0,-1-3 0,-2-3 0,-3-3 0,-2-2 0,-3-3 0,-1-2 0,2-1 0,-3-1 0,7 0 0,-5-2 0,4-6 0,2-5 0,7-6 0,19-8 0,32-11 0,-23 14 0,3-1 0,10-3 0,2 1 0,3-1 0,0 0 0,-6 3 0,-1 2 0,-7 3 0,-1 2 0,31-7 0,-25 12 0,-17 9 0,-19 2 0,-12 2 0,-6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7:06:31.4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2187 1 24575,'-82'8'0,"0"0"0,-3 7 0,2 6 0,0 9 0,1 6 0,1 6 0,2 3 0,1 3 0,2 2 0,7 2 0,4 1 0,9-3 0,2 1 0,3-1 0,3 1 0,9-4 0,3-2 0,-22 34 0,19-13 0,12-9 0,8-3 0,7 4 0,2 16 0,0 8 0,0 10 0,-2 5 0,0 0 0,2-2 0,1-9 0,0-12 0,3-12 0,-1-10 0,2-7 0,2-4 0,-1-5 0,1-7 0,-2-10 0,-1-8 0,-2-6 0,-1-4 0,-3-5 0,-5-9 0,-10-12 0,-13-15 0,-18-9 0,-16-4 0,32 25 0,-3 2 0,1 1 0,-1 0 0,-37-21 0,13 9 0,20 10 0,15 8 0,16 7 0,10 8 0,45 35 0,-4-4 0,6 5 0,4 3 0,36 24 0,-38-25 0,1-1 0,0-1 0,-2-1 0,23 18 0,-17-14 0,-11-11 0,-7-6 0,-8-7 0,-6-5 0,-3-4 0,-3-2 0,1 0 0,1 0 0,3 0 0,2-1 0,2-4 0,3-3 0,0-4 0,0-4 0,0-4 0,6-7 0,7-4 0,7-5 0,6 3 0,-2 5 0,-4 5 0,-8 5 0,-9 5 0,-5 5 0,-10 4 0,-2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7:06:33.9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355 0 24575,'36'92'0,"-13"-42"0,2 2 0,9 16 0,2 4 0,2 3 0,-2 1-492,-1 2 0,-3 2 0,-1 3 0,-3 1 0,-4 0 0,-3 1 0,-2 1 0,-1 1 0,-2 2 0,-1 1 0,-2 0 0,-2-1 20,-2-3 0,-2 0 472,-1 0 0,-1 0 0,-3-4 0,-1 0 0,0 2 0,-2 0 0,1 0 0,0 1 0,0 3 0,-1 1 0,-1 2 0,-3 0 0,-3-3 0,-3-1 0,-4 1 0,-3 0 0,-4 2 0,-4 0 0,-2 1 0,-2 0 0,0 3 0,-2 0 0,1 1 0,0-2 0,3-7 0,0-3 0,2-8 0,0-3 0,4-11 0,-1-5 983,-16 28 0,8-25 0,6-21 0,4-14 0,3-4 0,1-4-33,0 2-950,-1 1 0,0-4 0,3-5 0,3-5 0,5-8 0,3-23 0,3 0 0,1-23 0,-4 5 0,-6-6 0,-6-3 0,-7-1 0,-2 3 0,0 5 0,1 6 0,2 10 0,6 8 0,4 9 0,4 7 0,5 29 0,1 4 0,3 24 0,5 2 0,7 5 0,7 12 0,4 5 0,0-4 0,-1-11 0,-3-19 0,-4-14 0,-4-13 0,-3-6 0,-1-5 0,1-3 0,2 0 0,2-3 0,8-4 0,16-8 0,20-10 0,28-6 0,-34 14 0,1 0 0,3 0 0,1 2 0,-2 2 0,-2 1 0,33-3 0,-23 8 0,-22 5 0,-17 2 0,-11 0 0,-7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EADF-19D0-E6EA-F99D-646F7EE8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F713C-C8E6-7353-B42A-C8B2F1C61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5FFB-49BC-484A-CFDB-FBE45D02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AF2D-1629-5D00-B880-1D2F9A8E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2113-6C60-3062-4370-1705C2CE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8AEB-11CB-0E45-0D3C-B30DA48E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4CEB-7E13-EF1B-339F-BB036EF2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5F471-968F-75C6-1A12-854083D8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F8573-CEB2-9C94-2C76-F0FA3BEC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FF1CE-00FA-E9E2-7DEC-589D151B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2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B368-BC2E-C9BA-F77F-8BF645D6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2C21-9B18-6D47-BCD9-E989CCDBB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AF971-54B5-29EA-8D85-6D5130458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D4D8E-9AD3-18CA-571F-55923181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06F67-D5F7-05D4-82A1-3B59C20E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5B5F5-83FF-E38E-6423-EEF42C33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3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6C0B-F9D9-FDA7-5F58-E565CD14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CBA5C-ECCD-4866-942B-A890CB150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19A65-E0F0-1B76-50EC-8690FEF3A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72A97-299A-7953-7018-948AB20A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EEEDF-42F7-DDE3-E0B0-31C4A524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F0CC5-B623-2EDD-4D5C-3745028F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B830E-6A54-20C5-EEB0-7B313D94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F64B1-F576-BC02-917E-FA5FB43F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9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16D1-25DF-73F8-544F-EF3923A8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8C125-9038-3E06-C5F9-01D57936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1279F-FC91-48C1-66DB-4BB272AE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6C366-D382-3304-5811-31EDA955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9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7DB80-E17D-6445-08DB-39A9C85E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A3AD6-472F-40F0-DE01-DAD9BD72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1702-1DA6-E168-18FA-E8B48750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2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F026-829F-51B4-5E94-9337D239B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BE4C6-C1F8-17B9-4F03-52A3ECD4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1A80-7B12-7E55-A991-7E617A882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F34CE-22F9-6D82-FB99-1DECE71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143B0-49EC-2E6B-EE8C-51FA7350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BE382-A2C8-6393-B2CF-0E5D700F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1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31CC-ED63-F683-707F-B2304C41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3E29B-03A7-082C-AB1B-6734BC3BE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53B1B-D0DC-A8D2-56F1-98B68D0C2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DDDFB-32EF-3B6A-594E-FB801B63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4BDC7-F9F4-FFAB-F0F5-F6F9AED4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0E0C2-B82E-6CA6-B68C-9766D463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81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FEB0-D32A-A30C-4776-23141F95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E935D-4E29-F2BB-C3CC-3F84F9F50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DB1A-A41C-D037-6ECE-4E9D0A25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2C8DD-904F-56B7-7877-5D600CDB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68A60-3557-0AF3-F3DC-E35CDEF2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42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54D9C-3F02-CC80-1DA4-AF3AA83DA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631B2-0DEE-7B70-8772-153EEF033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B0CF0-EB02-59D0-FC73-D88BF7D7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9D4BA-6B38-BACE-982E-BEDFE8F0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0841C-3898-88C0-F0CA-D431C40B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EADF-19D0-E6EA-F99D-646F7EE8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8133"/>
            <a:ext cx="9144000" cy="1061829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b">
            <a:spAutoFit/>
          </a:bodyPr>
          <a:lstStyle>
            <a:lvl1pPr algn="ctr">
              <a:defRPr sz="7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F713C-C8E6-7353-B42A-C8B2F1C61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2964"/>
            <a:ext cx="9144000" cy="2010140"/>
          </a:xfrm>
        </p:spPr>
        <p:txBody>
          <a:bodyPr anchor="t">
            <a:normAutofit/>
          </a:bodyPr>
          <a:lstStyle>
            <a:lvl1pPr marL="0" indent="0" algn="ctr">
              <a:buNone/>
              <a:defRPr sz="5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5FFB-49BC-484A-CFDB-FBE45D02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AF2D-1629-5D00-B880-1D2F9A8E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2113-6C60-3062-4370-1705C2CE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EADF-19D0-E6EA-F99D-646F7EE8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8133"/>
            <a:ext cx="9144000" cy="1061829"/>
          </a:xfrm>
          <a:solidFill>
            <a:schemeClr val="accent5">
              <a:lumMod val="60000"/>
              <a:lumOff val="40000"/>
            </a:schemeClr>
          </a:solidFill>
        </p:spPr>
        <p:txBody>
          <a:bodyPr anchor="b">
            <a:spAutoFit/>
          </a:bodyPr>
          <a:lstStyle>
            <a:lvl1pPr algn="ctr">
              <a:defRPr sz="7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F713C-C8E6-7353-B42A-C8B2F1C61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2964"/>
            <a:ext cx="9144000" cy="2010140"/>
          </a:xfrm>
        </p:spPr>
        <p:txBody>
          <a:bodyPr anchor="t">
            <a:normAutofit/>
          </a:bodyPr>
          <a:lstStyle>
            <a:lvl1pPr marL="0" indent="0" algn="ctr">
              <a:buNone/>
              <a:defRPr sz="5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5FFB-49BC-484A-CFDB-FBE45D02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AF2D-1629-5D00-B880-1D2F9A8E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2113-6C60-3062-4370-1705C2CE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CA6EC-6E5F-48B3-E504-7680217FD9CB}"/>
              </a:ext>
            </a:extLst>
          </p:cNvPr>
          <p:cNvSpPr txBox="1"/>
          <p:nvPr userDrawn="1"/>
        </p:nvSpPr>
        <p:spPr>
          <a:xfrm>
            <a:off x="1" y="0"/>
            <a:ext cx="12192000" cy="63094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Inconsolata" pitchFamily="2" charset="77"/>
                <a:ea typeface="Inconsolata" pitchFamily="2" charset="77"/>
              </a:rPr>
              <a:t>Visit https://bit.ly/ds-dojo-2024 for material</a:t>
            </a:r>
            <a:endParaRPr lang="en-US" sz="3500" b="1" dirty="0">
              <a:latin typeface="Inconsolata" pitchFamily="2" charset="77"/>
              <a:ea typeface="Inconsolat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257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2029216"/>
            <a:ext cx="10866217" cy="4147747"/>
          </a:xfrm>
        </p:spPr>
        <p:txBody>
          <a:bodyPr>
            <a:normAutofit/>
          </a:bodyPr>
          <a:lstStyle>
            <a:lvl1pPr>
              <a:defRPr sz="3000">
                <a:latin typeface="Inconsolata" pitchFamily="2" charset="77"/>
                <a:ea typeface="Inconsolata" pitchFamily="2" charset="77"/>
              </a:defRPr>
            </a:lvl1pPr>
            <a:lvl2pPr>
              <a:defRPr sz="3000">
                <a:latin typeface="Inconsolata" pitchFamily="2" charset="77"/>
                <a:ea typeface="Inconsolata" pitchFamily="2" charset="77"/>
              </a:defRPr>
            </a:lvl2pPr>
            <a:lvl3pPr>
              <a:defRPr sz="3000">
                <a:latin typeface="Inconsolata" pitchFamily="2" charset="77"/>
                <a:ea typeface="Inconsolata" pitchFamily="2" charset="77"/>
              </a:defRPr>
            </a:lvl3pPr>
            <a:lvl4pPr>
              <a:defRPr sz="3000">
                <a:latin typeface="Inconsolata" pitchFamily="2" charset="77"/>
                <a:ea typeface="Inconsolata" pitchFamily="2" charset="77"/>
              </a:defRPr>
            </a:lvl4pPr>
            <a:lvl5pPr>
              <a:defRPr sz="30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619" y="549391"/>
            <a:ext cx="6678968" cy="896982"/>
          </a:xfrm>
          <a:solidFill>
            <a:schemeClr val="accent5">
              <a:lumMod val="60000"/>
              <a:lumOff val="40000"/>
            </a:schemeClr>
          </a:solidFill>
        </p:spPr>
        <p:txBody>
          <a:bodyPr wrap="none" anchor="ctr" anchorCtr="1"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5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11" y="2029216"/>
            <a:ext cx="10000989" cy="4147747"/>
          </a:xfrm>
        </p:spPr>
        <p:txBody>
          <a:bodyPr>
            <a:normAutofit/>
          </a:bodyPr>
          <a:lstStyle>
            <a:lvl1pPr>
              <a:defRPr sz="4500">
                <a:latin typeface="Inconsolata" pitchFamily="2" charset="77"/>
                <a:ea typeface="Inconsolata" pitchFamily="2" charset="77"/>
              </a:defRPr>
            </a:lvl1pPr>
            <a:lvl2pPr>
              <a:defRPr sz="4500">
                <a:latin typeface="Inconsolata" pitchFamily="2" charset="77"/>
                <a:ea typeface="Inconsolata" pitchFamily="2" charset="77"/>
              </a:defRPr>
            </a:lvl2pPr>
            <a:lvl3pPr>
              <a:defRPr sz="4500">
                <a:latin typeface="Inconsolata" pitchFamily="2" charset="77"/>
                <a:ea typeface="Inconsolata" pitchFamily="2" charset="77"/>
              </a:defRPr>
            </a:lvl3pPr>
            <a:lvl4pPr>
              <a:defRPr sz="4500">
                <a:latin typeface="Inconsolata" pitchFamily="2" charset="77"/>
                <a:ea typeface="Inconsolata" pitchFamily="2" charset="77"/>
              </a:defRPr>
            </a:lvl4pPr>
            <a:lvl5pPr>
              <a:defRPr sz="45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619" y="549391"/>
            <a:ext cx="6678968" cy="896982"/>
          </a:xfrm>
          <a:solidFill>
            <a:schemeClr val="accent5">
              <a:lumMod val="60000"/>
              <a:lumOff val="40000"/>
            </a:schemeClr>
          </a:solidFill>
        </p:spPr>
        <p:txBody>
          <a:bodyPr wrap="none" anchor="ctr" anchorCtr="1"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3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01560">
            <a:off x="137619" y="549391"/>
            <a:ext cx="6678968" cy="896982"/>
          </a:xfrm>
          <a:solidFill>
            <a:schemeClr val="accent5">
              <a:lumMod val="60000"/>
              <a:lumOff val="40000"/>
            </a:schemeClr>
          </a:solidFill>
        </p:spPr>
        <p:txBody>
          <a:bodyPr wrap="none" anchor="ctr" anchorCtr="1">
            <a:normAutofit/>
          </a:bodyPr>
          <a:lstStyle>
            <a:lvl1pPr algn="ctr">
              <a:defRPr sz="500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3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3502179"/>
            <a:ext cx="10866217" cy="26747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2pPr>
            <a:lvl3pPr marL="9144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3pPr>
            <a:lvl4pPr marL="13716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4pPr>
            <a:lvl5pPr marL="18288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062361"/>
            <a:ext cx="9559635" cy="1754326"/>
          </a:xfrm>
          <a:solidFill>
            <a:srgbClr val="FFC000"/>
          </a:solidFill>
        </p:spPr>
        <p:txBody>
          <a:bodyPr wrap="square" anchor="ctr" anchorCtr="1">
            <a:spAutoFit/>
          </a:bodyPr>
          <a:lstStyle>
            <a:lvl1pPr algn="ctr">
              <a:defRPr sz="600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3" y="3502179"/>
            <a:ext cx="10866217" cy="26747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Inconsolata" pitchFamily="2" charset="77"/>
                <a:ea typeface="Inconsolata" pitchFamily="2" charset="77"/>
              </a:defRPr>
            </a:lvl1pPr>
            <a:lvl2pPr marL="4572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2pPr>
            <a:lvl3pPr marL="9144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3pPr>
            <a:lvl4pPr marL="13716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4pPr>
            <a:lvl5pPr marL="1828800" indent="0" algn="ctr">
              <a:buNone/>
              <a:defRPr sz="30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392723">
            <a:off x="1316182" y="1062361"/>
            <a:ext cx="9559635" cy="1754326"/>
          </a:xfrm>
          <a:solidFill>
            <a:srgbClr val="FFC000"/>
          </a:solidFill>
        </p:spPr>
        <p:txBody>
          <a:bodyPr wrap="square" anchor="ctr" anchorCtr="1">
            <a:spAutoFit/>
          </a:bodyPr>
          <a:lstStyle>
            <a:lvl1pPr algn="ctr">
              <a:defRPr sz="600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83-1AA4-B10E-3ADB-8ECFF430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77" y="2880987"/>
            <a:ext cx="5010411" cy="3238299"/>
          </a:xfrm>
        </p:spPr>
        <p:txBody>
          <a:bodyPr>
            <a:normAutofit/>
          </a:bodyPr>
          <a:lstStyle>
            <a:lvl1pPr>
              <a:defRPr sz="3000">
                <a:latin typeface="Inconsolata" pitchFamily="2" charset="77"/>
                <a:ea typeface="Inconsolata" pitchFamily="2" charset="77"/>
              </a:defRPr>
            </a:lvl1pPr>
            <a:lvl2pPr>
              <a:defRPr sz="4500">
                <a:latin typeface="Inconsolata" pitchFamily="2" charset="77"/>
                <a:ea typeface="Inconsolata" pitchFamily="2" charset="77"/>
              </a:defRPr>
            </a:lvl2pPr>
            <a:lvl3pPr>
              <a:defRPr sz="4500">
                <a:latin typeface="Inconsolata" pitchFamily="2" charset="77"/>
                <a:ea typeface="Inconsolata" pitchFamily="2" charset="77"/>
              </a:defRPr>
            </a:lvl3pPr>
            <a:lvl4pPr>
              <a:defRPr sz="4500">
                <a:latin typeface="Inconsolata" pitchFamily="2" charset="77"/>
                <a:ea typeface="Inconsolata" pitchFamily="2" charset="77"/>
              </a:defRPr>
            </a:lvl4pPr>
            <a:lvl5pPr>
              <a:defRPr sz="45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FB2D-7CEF-E123-1DDD-7023AE77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9045">
            <a:off x="2929707" y="765085"/>
            <a:ext cx="6596678" cy="784830"/>
          </a:xfrm>
          <a:solidFill>
            <a:srgbClr val="FFC000"/>
          </a:solidFill>
        </p:spPr>
        <p:txBody>
          <a:bodyPr wrap="none" anchor="ctr" anchorCtr="1">
            <a:spAutoFit/>
          </a:bodyPr>
          <a:lstStyle>
            <a:lvl1pPr algn="ctr">
              <a:defRPr sz="5000">
                <a:solidFill>
                  <a:schemeClr val="tx1"/>
                </a:solidFill>
                <a:latin typeface="Inconsolata" pitchFamily="2" charset="77"/>
                <a:ea typeface="Inconsolata" pitchFamily="2" charset="77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723B-34B6-E070-9EDD-6600C200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F1AB-BBFE-9466-E3FE-535AB857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A8BC-2148-F56D-6A5A-A019B0B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AF911C-884C-9B22-9F36-7F00D194663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19938" y="2880986"/>
            <a:ext cx="5010411" cy="3238299"/>
          </a:xfrm>
        </p:spPr>
        <p:txBody>
          <a:bodyPr>
            <a:normAutofit/>
          </a:bodyPr>
          <a:lstStyle>
            <a:lvl1pPr>
              <a:defRPr sz="3000">
                <a:latin typeface="Inconsolata" pitchFamily="2" charset="77"/>
                <a:ea typeface="Inconsolata" pitchFamily="2" charset="77"/>
              </a:defRPr>
            </a:lvl1pPr>
            <a:lvl2pPr>
              <a:defRPr sz="4500">
                <a:latin typeface="Inconsolata" pitchFamily="2" charset="77"/>
                <a:ea typeface="Inconsolata" pitchFamily="2" charset="77"/>
              </a:defRPr>
            </a:lvl2pPr>
            <a:lvl3pPr>
              <a:defRPr sz="4500">
                <a:latin typeface="Inconsolata" pitchFamily="2" charset="77"/>
                <a:ea typeface="Inconsolata" pitchFamily="2" charset="77"/>
              </a:defRPr>
            </a:lvl3pPr>
            <a:lvl4pPr>
              <a:defRPr sz="4500">
                <a:latin typeface="Inconsolata" pitchFamily="2" charset="77"/>
                <a:ea typeface="Inconsolata" pitchFamily="2" charset="77"/>
              </a:defRPr>
            </a:lvl4pPr>
            <a:lvl5pPr>
              <a:defRPr sz="4500">
                <a:latin typeface="Inconsolata" pitchFamily="2" charset="77"/>
                <a:ea typeface="Inconsolata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8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E140A-984A-2DFB-F782-BCA25EE2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3E7B1-1C2E-E297-076C-2BEC7863F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2413-FA87-D415-9BD4-84AAB382B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816B1-71FE-C04D-AEFF-C80C9E6DF545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0A6A-C038-3FA7-A046-2E6F59AFD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1A02-110D-75D0-51AB-EF0361424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DBB55-FA53-2B40-A030-9CFE802D7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0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customXml" Target="../ink/ink9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A22E8-BE16-4AB4-6623-FD8A4E29331F}"/>
              </a:ext>
            </a:extLst>
          </p:cNvPr>
          <p:cNvSpPr txBox="1"/>
          <p:nvPr/>
        </p:nvSpPr>
        <p:spPr>
          <a:xfrm>
            <a:off x="1466878" y="1861136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Data-driven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0FFFD-30B2-64D4-2B87-55EBD436BE95}"/>
              </a:ext>
            </a:extLst>
          </p:cNvPr>
          <p:cNvSpPr txBox="1"/>
          <p:nvPr/>
        </p:nvSpPr>
        <p:spPr>
          <a:xfrm>
            <a:off x="1774948" y="3442447"/>
            <a:ext cx="8756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A few thoughts</a:t>
            </a:r>
          </a:p>
        </p:txBody>
      </p:sp>
    </p:spTree>
    <p:extLst>
      <p:ext uri="{BB962C8B-B14F-4D97-AF65-F5344CB8AC3E}">
        <p14:creationId xmlns:p14="http://schemas.microsoft.com/office/powerpoint/2010/main" val="342220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AEFB1-B62E-78F9-25B6-DE7ED388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409A3-299E-DB8E-A345-BB5380FC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how long it takes is </a:t>
            </a:r>
            <a:r>
              <a:rPr lang="en-US" b="1" dirty="0"/>
              <a:t>very hard</a:t>
            </a:r>
          </a:p>
          <a:p>
            <a:r>
              <a:rPr lang="en-US" dirty="0"/>
              <a:t>Estimating what you’ll </a:t>
            </a:r>
            <a:r>
              <a:rPr lang="en-US" dirty="0" err="1"/>
              <a:t>need+want</a:t>
            </a:r>
            <a:r>
              <a:rPr lang="en-US" dirty="0"/>
              <a:t> is </a:t>
            </a:r>
            <a:r>
              <a:rPr lang="en-US" b="1" dirty="0"/>
              <a:t>very hard</a:t>
            </a:r>
          </a:p>
          <a:p>
            <a:pPr lvl="1"/>
            <a:r>
              <a:rPr lang="en-US" dirty="0"/>
              <a:t>You’ll get 80% of the way there in 20% of the time</a:t>
            </a:r>
          </a:p>
          <a:p>
            <a:pPr lvl="1"/>
            <a:r>
              <a:rPr lang="en-US" dirty="0"/>
              <a:t>Edge cases are the problem!</a:t>
            </a:r>
          </a:p>
          <a:p>
            <a:pPr lvl="1"/>
            <a:r>
              <a:rPr lang="en-US" dirty="0"/>
              <a:t>AI is good in “easy” cases but sometimes the hard cases are almost impossible</a:t>
            </a:r>
          </a:p>
          <a:p>
            <a:r>
              <a:rPr lang="en-US" dirty="0"/>
              <a:t>Never trust internal or external estimates.</a:t>
            </a:r>
          </a:p>
          <a:p>
            <a:pPr lvl="1"/>
            <a:r>
              <a:rPr lang="en-US" dirty="0"/>
              <a:t>Think days, weeks or month. Not a specific number.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61E49D-6CD5-EBA5-7CD7-3D05C9AB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</a:t>
            </a:r>
          </a:p>
        </p:txBody>
      </p:sp>
    </p:spTree>
    <p:extLst>
      <p:ext uri="{BB962C8B-B14F-4D97-AF65-F5344CB8AC3E}">
        <p14:creationId xmlns:p14="http://schemas.microsoft.com/office/powerpoint/2010/main" val="415013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17B58F-C006-6CC7-9CC3-F9A20B291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Have a product that can be used at 80% ability</a:t>
            </a:r>
          </a:p>
          <a:p>
            <a:r>
              <a:rPr lang="en-US" dirty="0"/>
              <a:t>How can it be used with people instead of fully automated?</a:t>
            </a:r>
          </a:p>
          <a:p>
            <a:r>
              <a:rPr lang="en-US" dirty="0"/>
              <a:t>Data is often </a:t>
            </a:r>
            <a:r>
              <a:rPr lang="en-US" b="1" dirty="0"/>
              <a:t>misunderstood</a:t>
            </a:r>
            <a:r>
              <a:rPr lang="en-US" dirty="0"/>
              <a:t>, and you realize flaws later on. Can it still be used?</a:t>
            </a:r>
          </a:p>
          <a:p>
            <a:r>
              <a:rPr lang="en-US" dirty="0"/>
              <a:t>Beautiful visualization can hide bad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46FDE-D9C9-B42E-BCC7-802EEDAB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open to change</a:t>
            </a:r>
          </a:p>
        </p:txBody>
      </p:sp>
    </p:spTree>
    <p:extLst>
      <p:ext uri="{BB962C8B-B14F-4D97-AF65-F5344CB8AC3E}">
        <p14:creationId xmlns:p14="http://schemas.microsoft.com/office/powerpoint/2010/main" val="358690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F3D2E0-7104-AC35-F76F-747738EF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b="1" dirty="0"/>
              <a:t>number-based evaluations</a:t>
            </a:r>
            <a:r>
              <a:rPr lang="en-US" dirty="0"/>
              <a:t> early on</a:t>
            </a:r>
          </a:p>
          <a:p>
            <a:r>
              <a:rPr lang="en-US" dirty="0"/>
              <a:t>Don’t just measure “accuracy”</a:t>
            </a:r>
          </a:p>
          <a:p>
            <a:pPr lvl="1"/>
            <a:r>
              <a:rPr lang="en-US" dirty="0"/>
              <a:t>What happens when it goes wrong?</a:t>
            </a:r>
          </a:p>
          <a:p>
            <a:r>
              <a:rPr lang="en-US" dirty="0"/>
              <a:t>If it’s human-in-the-loop, quality can be lower</a:t>
            </a:r>
          </a:p>
          <a:p>
            <a:r>
              <a:rPr lang="en-US" dirty="0"/>
              <a:t>Test with </a:t>
            </a:r>
            <a:r>
              <a:rPr lang="en-US" b="1" dirty="0"/>
              <a:t>people who are suspicious of AI</a:t>
            </a:r>
          </a:p>
          <a:p>
            <a:r>
              <a:rPr lang="en-US" dirty="0"/>
              <a:t>Be sure to measure and test over time (weekly, monthly),</a:t>
            </a:r>
            <a:r>
              <a:rPr lang="en-US" b="1" dirty="0"/>
              <a:t> models change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57CAF-A52C-3609-6B79-F824A51D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42275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C7BDDA-73AB-6A3A-073C-0C79B64D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2931">
            <a:off x="1322965" y="24434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A5BD53-4434-84B6-A946-8F12668B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19">
            <a:off x="6353564" y="18034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E94E53-FB7E-5B65-D13D-DA0656E5A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850584"/>
            <a:ext cx="7772400" cy="51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3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37D00-08B6-65AA-11B2-2DAC2296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77292D-B0B2-69AA-A6D1-5ED47B4576A4}"/>
              </a:ext>
            </a:extLst>
          </p:cNvPr>
          <p:cNvSpPr txBox="1"/>
          <p:nvPr/>
        </p:nvSpPr>
        <p:spPr>
          <a:xfrm>
            <a:off x="1466878" y="1861136"/>
            <a:ext cx="9372358" cy="11695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Inconsolata" pitchFamily="2" charset="77"/>
                <a:ea typeface="Inconsolata" pitchFamily="2" charset="77"/>
              </a:rPr>
              <a:t>Data-driven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89B09-1847-977E-516F-AD50CAB61776}"/>
              </a:ext>
            </a:extLst>
          </p:cNvPr>
          <p:cNvSpPr txBox="1"/>
          <p:nvPr/>
        </p:nvSpPr>
        <p:spPr>
          <a:xfrm>
            <a:off x="1774948" y="3442447"/>
            <a:ext cx="8756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Inconsolata" pitchFamily="2" charset="77"/>
                <a:ea typeface="Inconsolata" pitchFamily="2" charset="77"/>
              </a:rPr>
              <a:t>A few ideas</a:t>
            </a:r>
          </a:p>
        </p:txBody>
      </p:sp>
    </p:spTree>
    <p:extLst>
      <p:ext uri="{BB962C8B-B14F-4D97-AF65-F5344CB8AC3E}">
        <p14:creationId xmlns:p14="http://schemas.microsoft.com/office/powerpoint/2010/main" val="102476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87D08-A289-D081-BD4A-D7B8CB96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A1FBEB-9990-DD40-0EFC-3478598A3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2931">
            <a:off x="1322965" y="24434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B27F92-CB28-30FC-CE58-D302A406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19">
            <a:off x="6353564" y="18034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8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ECC23-99F8-464D-0613-66AD9212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5704C-D883-EA13-155C-ACD3B1FA3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4224">
            <a:off x="160859" y="111265"/>
            <a:ext cx="8901298" cy="5905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1568-DE21-C8A0-EF2B-A7DD40E5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4891">
            <a:off x="1899440" y="218538"/>
            <a:ext cx="10273239" cy="68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2B8C-4B12-1703-5702-84141611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86894-78A2-1D2F-AD61-C2E04566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Managing data projects and coding projects is </a:t>
            </a:r>
            <a:r>
              <a:rPr lang="en-US" b="1" dirty="0"/>
              <a:t>the worst thing</a:t>
            </a:r>
          </a:p>
          <a:p>
            <a:r>
              <a:rPr lang="en-US" b="1" dirty="0"/>
              <a:t>Estimates: </a:t>
            </a:r>
            <a:r>
              <a:rPr lang="en-US" dirty="0"/>
              <a:t>all wrong</a:t>
            </a:r>
          </a:p>
          <a:p>
            <a:r>
              <a:rPr lang="en-US" b="1" dirty="0"/>
              <a:t>Data: </a:t>
            </a:r>
            <a:r>
              <a:rPr lang="en-US" dirty="0"/>
              <a:t>all misunderstood</a:t>
            </a:r>
            <a:endParaRPr lang="en-US" b="1" dirty="0"/>
          </a:p>
          <a:p>
            <a:r>
              <a:rPr lang="en-US" dirty="0"/>
              <a:t>I hope you discovered that while you were working on this project!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4913A-8E18-79C6-2CFA-B158B6BE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data. What can it be </a:t>
            </a:r>
            <a:r>
              <a:rPr lang="en-US" b="1" dirty="0"/>
              <a:t>joined with?</a:t>
            </a:r>
          </a:p>
          <a:p>
            <a:pPr lvl="1"/>
            <a:r>
              <a:rPr lang="en-US" dirty="0"/>
              <a:t>Good target for automation: joining with data that frequently changes</a:t>
            </a:r>
          </a:p>
          <a:p>
            <a:pPr lvl="1"/>
            <a:r>
              <a:rPr lang="en-US" dirty="0"/>
              <a:t>“What columns would make this job more effective?”</a:t>
            </a:r>
          </a:p>
          <a:p>
            <a:r>
              <a:rPr lang="en-US" dirty="0"/>
              <a:t>Things that need to be done repeatedly</a:t>
            </a:r>
          </a:p>
          <a:p>
            <a:r>
              <a:rPr lang="en-US" dirty="0"/>
              <a:t>Things that are done by new hires</a:t>
            </a:r>
          </a:p>
          <a:p>
            <a:r>
              <a:rPr lang="en-US" dirty="0"/>
              <a:t>Sell something to others that benefits you, they’ll pay you to improve 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F9DF08-985F-A1EE-6223-D910D070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366118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B28E78-7A17-D74B-935E-FD8986A95959}"/>
              </a:ext>
            </a:extLst>
          </p:cNvPr>
          <p:cNvSpPr txBox="1"/>
          <p:nvPr/>
        </p:nvSpPr>
        <p:spPr>
          <a:xfrm rot="380079">
            <a:off x="1608804" y="1836374"/>
            <a:ext cx="2296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Transcribe something with Whisper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AEB56-046C-852E-8600-FD166CB1C855}"/>
              </a:ext>
            </a:extLst>
          </p:cNvPr>
          <p:cNvSpPr txBox="1"/>
          <p:nvPr/>
        </p:nvSpPr>
        <p:spPr>
          <a:xfrm rot="21385900">
            <a:off x="2577326" y="4026289"/>
            <a:ext cx="2296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Speaker </a:t>
            </a:r>
            <a:r>
              <a:rPr lang="en-US" sz="2400" dirty="0" err="1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diarization</a:t>
            </a:r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 with </a:t>
            </a:r>
            <a:r>
              <a:rPr lang="en-US" sz="2400" dirty="0" err="1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pyannote</a:t>
            </a:r>
            <a:endParaRPr lang="en-US" sz="2400" dirty="0">
              <a:latin typeface="Inconsolata" pitchFamily="2" charset="77"/>
              <a:ea typeface="Inconsolata" pitchFamily="2" charset="77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DC73B-A986-BBAB-88B5-484981A9CB30}"/>
              </a:ext>
            </a:extLst>
          </p:cNvPr>
          <p:cNvSpPr txBox="1"/>
          <p:nvPr/>
        </p:nvSpPr>
        <p:spPr>
          <a:xfrm rot="572190">
            <a:off x="3626822" y="5719952"/>
            <a:ext cx="1584960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List of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31579-0BD4-BCB3-5554-5F64D6885DA8}"/>
              </a:ext>
            </a:extLst>
          </p:cNvPr>
          <p:cNvSpPr txBox="1"/>
          <p:nvPr/>
        </p:nvSpPr>
        <p:spPr>
          <a:xfrm rot="21118439">
            <a:off x="6591106" y="1510753"/>
            <a:ext cx="2296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Text database of semantic embeddings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1E329-C8F8-3DF8-2567-73FA2EDF157A}"/>
              </a:ext>
            </a:extLst>
          </p:cNvPr>
          <p:cNvSpPr txBox="1"/>
          <p:nvPr/>
        </p:nvSpPr>
        <p:spPr>
          <a:xfrm rot="572190">
            <a:off x="8555852" y="3121109"/>
            <a:ext cx="1584960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Semantic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136F5-4714-3A75-91C1-69E8B0CE9375}"/>
              </a:ext>
            </a:extLst>
          </p:cNvPr>
          <p:cNvSpPr txBox="1"/>
          <p:nvPr/>
        </p:nvSpPr>
        <p:spPr>
          <a:xfrm rot="20853350">
            <a:off x="6842089" y="4479857"/>
            <a:ext cx="1584960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Easier browsing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A2962E4-3C46-8FE3-0C18-3C6FE5C49929}"/>
                  </a:ext>
                </a:extLst>
              </p14:cNvPr>
              <p14:cNvContentPartPr/>
              <p14:nvPr/>
            </p14:nvContentPartPr>
            <p14:xfrm>
              <a:off x="5025647" y="2398817"/>
              <a:ext cx="1389240" cy="1285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A2962E4-3C46-8FE3-0C18-3C6FE5C499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2647" y="2335799"/>
                <a:ext cx="1514880" cy="1411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E98E641-30BD-E4F5-C620-A4386F4741AF}"/>
                  </a:ext>
                </a:extLst>
              </p14:cNvPr>
              <p14:cNvContentPartPr/>
              <p14:nvPr/>
            </p14:nvContentPartPr>
            <p14:xfrm>
              <a:off x="9313819" y="1835468"/>
              <a:ext cx="1090080" cy="1308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E98E641-30BD-E4F5-C620-A4386F4741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0819" y="1772468"/>
                <a:ext cx="1215720" cy="14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5DD18DF-2409-B5B9-9A7B-A79F10850C03}"/>
                  </a:ext>
                </a:extLst>
              </p14:cNvPr>
              <p14:cNvContentPartPr/>
              <p14:nvPr/>
            </p14:nvContentPartPr>
            <p14:xfrm>
              <a:off x="7238606" y="3569717"/>
              <a:ext cx="1001160" cy="772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5DD18DF-2409-B5B9-9A7B-A79F10850C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5606" y="3506688"/>
                <a:ext cx="1126800" cy="89825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D557B0C6-6CF3-A86D-CEB1-9D38CF0F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Tools are all additive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097CA52-3AF3-FEFD-3F2B-63ED44C6E864}"/>
                  </a:ext>
                </a:extLst>
              </p14:cNvPr>
              <p14:cNvContentPartPr/>
              <p14:nvPr/>
            </p14:nvContentPartPr>
            <p14:xfrm>
              <a:off x="1359784" y="3192120"/>
              <a:ext cx="897480" cy="1498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097CA52-3AF3-FEFD-3F2B-63ED44C6E8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6759" y="3129105"/>
                <a:ext cx="1023170" cy="1624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3035D38-1535-0F27-0579-C93FCEFC2BC7}"/>
                  </a:ext>
                </a:extLst>
              </p14:cNvPr>
              <p14:cNvContentPartPr/>
              <p14:nvPr/>
            </p14:nvContentPartPr>
            <p14:xfrm>
              <a:off x="5193784" y="4778640"/>
              <a:ext cx="383760" cy="796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3035D38-1535-0F27-0579-C93FCEFC2B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0784" y="4715668"/>
                <a:ext cx="509400" cy="92190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6BD1C30-3630-860B-3FF7-CEBD227BCEF2}"/>
              </a:ext>
            </a:extLst>
          </p:cNvPr>
          <p:cNvSpPr txBox="1"/>
          <p:nvPr/>
        </p:nvSpPr>
        <p:spPr>
          <a:xfrm rot="20969113">
            <a:off x="538408" y="5776733"/>
            <a:ext cx="1944291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Suggested follow-ups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A083041-703C-BCFA-9D87-896B1BD094E5}"/>
                  </a:ext>
                </a:extLst>
              </p14:cNvPr>
              <p14:cNvContentPartPr/>
              <p14:nvPr/>
            </p14:nvContentPartPr>
            <p14:xfrm>
              <a:off x="812584" y="5008320"/>
              <a:ext cx="1501200" cy="630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A083041-703C-BCFA-9D87-896B1BD094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9569" y="4945356"/>
                <a:ext cx="1626870" cy="75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08C90F8-8EC1-DAC0-65F0-A69AA2220CB0}"/>
                  </a:ext>
                </a:extLst>
              </p14:cNvPr>
              <p14:cNvContentPartPr/>
              <p14:nvPr/>
            </p14:nvContentPartPr>
            <p14:xfrm>
              <a:off x="7364224" y="446400"/>
              <a:ext cx="1085760" cy="835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08C90F8-8EC1-DAC0-65F0-A69AA2220C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01224" y="383400"/>
                <a:ext cx="1211400" cy="9608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9CA91DD-0E66-3480-CB07-46C382B8EAAA}"/>
              </a:ext>
            </a:extLst>
          </p:cNvPr>
          <p:cNvSpPr txBox="1"/>
          <p:nvPr/>
        </p:nvSpPr>
        <p:spPr>
          <a:xfrm rot="618769">
            <a:off x="8762967" y="215218"/>
            <a:ext cx="229616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Relevant documents or websites</a:t>
            </a:r>
          </a:p>
        </p:txBody>
      </p:sp>
    </p:spTree>
    <p:extLst>
      <p:ext uri="{BB962C8B-B14F-4D97-AF65-F5344CB8AC3E}">
        <p14:creationId xmlns:p14="http://schemas.microsoft.com/office/powerpoint/2010/main" val="10609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18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8E8319B-A01C-D73D-3B2C-2E3A2EA0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69FF88-A4A4-97B2-F03E-64E7330A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64" y="833849"/>
            <a:ext cx="7967932" cy="49814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DF4DF7-921F-CA12-840A-756CC3CB501B}"/>
              </a:ext>
            </a:extLst>
          </p:cNvPr>
          <p:cNvSpPr txBox="1"/>
          <p:nvPr/>
        </p:nvSpPr>
        <p:spPr>
          <a:xfrm rot="380079">
            <a:off x="2034730" y="866269"/>
            <a:ext cx="150542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OCR of PDFs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D0E412-763C-4D13-BA3B-533F14F722AE}"/>
              </a:ext>
            </a:extLst>
          </p:cNvPr>
          <p:cNvSpPr txBox="1"/>
          <p:nvPr/>
        </p:nvSpPr>
        <p:spPr>
          <a:xfrm rot="21080980">
            <a:off x="556079" y="1927640"/>
            <a:ext cx="1638171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Embed to cluster on topics??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650FA4-22D6-B6E1-8E70-AC5F519660FA}"/>
              </a:ext>
            </a:extLst>
          </p:cNvPr>
          <p:cNvSpPr txBox="1"/>
          <p:nvPr/>
        </p:nvSpPr>
        <p:spPr>
          <a:xfrm rot="665609">
            <a:off x="1318551" y="3814977"/>
            <a:ext cx="300746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LLM to summarize + determine position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348655-DDCD-B12B-BC89-C768D07DD1F4}"/>
              </a:ext>
            </a:extLst>
          </p:cNvPr>
          <p:cNvSpPr txBox="1"/>
          <p:nvPr/>
        </p:nvSpPr>
        <p:spPr>
          <a:xfrm rot="20662883">
            <a:off x="287075" y="5086220"/>
            <a:ext cx="1776414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Whisper to transcribe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055F42-4304-06F8-5EAC-082EAE318804}"/>
              </a:ext>
            </a:extLst>
          </p:cNvPr>
          <p:cNvSpPr txBox="1"/>
          <p:nvPr/>
        </p:nvSpPr>
        <p:spPr>
          <a:xfrm rot="1208395">
            <a:off x="2414270" y="5910178"/>
            <a:ext cx="177641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consolata" pitchFamily="2" charset="77"/>
                <a:ea typeface="Inconsolata" pitchFamily="2" charset="77"/>
                <a:cs typeface="Futura Medium" panose="020B0602020204020303" pitchFamily="34" charset="-79"/>
              </a:rPr>
              <a:t>Automate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87F3EA6-1153-8C01-E6E8-7CB8B000C9B4}"/>
                  </a:ext>
                </a:extLst>
              </p14:cNvPr>
              <p14:cNvContentPartPr/>
              <p14:nvPr/>
            </p14:nvContentPartPr>
            <p14:xfrm>
              <a:off x="900424" y="1167840"/>
              <a:ext cx="787680" cy="735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87F3EA6-1153-8C01-E6E8-7CB8B000C9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395" y="1104809"/>
                <a:ext cx="913377" cy="860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6FBC9BC-8D7D-8783-17A4-08DEF7141360}"/>
                  </a:ext>
                </a:extLst>
              </p14:cNvPr>
              <p14:cNvContentPartPr/>
              <p14:nvPr/>
            </p14:nvContentPartPr>
            <p14:xfrm>
              <a:off x="2878264" y="2006280"/>
              <a:ext cx="344520" cy="1660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6FBC9BC-8D7D-8783-17A4-08DEF71413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5264" y="1943280"/>
                <a:ext cx="470160" cy="17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49A78D1-A121-B3E7-ECEB-7931B73040D3}"/>
                  </a:ext>
                </a:extLst>
              </p14:cNvPr>
              <p14:cNvContentPartPr/>
              <p14:nvPr/>
            </p14:nvContentPartPr>
            <p14:xfrm>
              <a:off x="3127769" y="4902120"/>
              <a:ext cx="494640" cy="433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49A78D1-A121-B3E7-ECEB-7931B73040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64769" y="4839120"/>
                <a:ext cx="62028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871DF26-3146-93B1-2A8D-188E35B9462C}"/>
                  </a:ext>
                </a:extLst>
              </p14:cNvPr>
              <p14:cNvContentPartPr/>
              <p14:nvPr/>
            </p14:nvContentPartPr>
            <p14:xfrm>
              <a:off x="487144" y="3909240"/>
              <a:ext cx="592200" cy="992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871DF26-3146-93B1-2A8D-188E35B946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144" y="3846240"/>
                <a:ext cx="717840" cy="11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74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75428-88CE-ED7E-D8F3-8C6B2A38C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venture capital = </a:t>
            </a:r>
            <a:r>
              <a:rPr lang="en-US" b="1" dirty="0"/>
              <a:t>artificially cheap</a:t>
            </a:r>
            <a:endParaRPr lang="en-US" dirty="0"/>
          </a:p>
          <a:p>
            <a:r>
              <a:rPr lang="en-US" dirty="0"/>
              <a:t>Price is not related to ability</a:t>
            </a:r>
          </a:p>
          <a:p>
            <a:r>
              <a:rPr lang="en-US" dirty="0"/>
              <a:t>You will need ongoing support and adjustments</a:t>
            </a:r>
          </a:p>
          <a:p>
            <a:pPr lvl="1"/>
            <a:r>
              <a:rPr lang="en-US" dirty="0"/>
              <a:t>Don’t ignore this!!!!</a:t>
            </a:r>
          </a:p>
          <a:p>
            <a:r>
              <a:rPr lang="en-US" dirty="0"/>
              <a:t>Using a platform is better for big, quick changes</a:t>
            </a:r>
          </a:p>
          <a:p>
            <a:pPr lvl="1"/>
            <a:r>
              <a:rPr lang="en-US" dirty="0"/>
              <a:t>Journalism example: using an online Whisper tool vs. one built into in-house CMS infrastructure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8F7FCF-9941-A83F-DF60-842F037D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58465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A5F6A-130C-ECC5-4E45-BB62DE94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FDE12B-E56D-3D4B-F48A-3221E02FA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b="1" dirty="0"/>
              <a:t>(maybe)</a:t>
            </a:r>
            <a:r>
              <a:rPr lang="en-US" dirty="0"/>
              <a:t> have the skills to prototype</a:t>
            </a:r>
          </a:p>
          <a:p>
            <a:r>
              <a:rPr lang="en-US" dirty="0"/>
              <a:t>Hire </a:t>
            </a:r>
            <a:r>
              <a:rPr lang="en-US" b="1" dirty="0"/>
              <a:t>single-time-fee consultant </a:t>
            </a:r>
            <a:r>
              <a:rPr lang="en-US" dirty="0"/>
              <a:t>for guidance</a:t>
            </a:r>
          </a:p>
          <a:p>
            <a:pPr lvl="1"/>
            <a:r>
              <a:rPr lang="en-US" dirty="0"/>
              <a:t>They have experience, most important early on</a:t>
            </a:r>
          </a:p>
          <a:p>
            <a:pPr lvl="1"/>
            <a:r>
              <a:rPr lang="en-US" dirty="0"/>
              <a:t>They know what is possible vs impossible</a:t>
            </a:r>
          </a:p>
          <a:p>
            <a:pPr lvl="1"/>
            <a:r>
              <a:rPr lang="en-US" dirty="0"/>
              <a:t>Best if not someone who can develop for you</a:t>
            </a:r>
          </a:p>
          <a:p>
            <a:pPr lvl="1"/>
            <a:r>
              <a:rPr lang="en-US" dirty="0"/>
              <a:t>Ask ”what do people use AI for that they should not?”</a:t>
            </a:r>
          </a:p>
          <a:p>
            <a:r>
              <a:rPr lang="en-US" dirty="0"/>
              <a:t>Don’t trust what any company says :)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2303A1-FB40-03CC-5656-24F8569C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185551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6060</TotalTime>
  <Words>436</Words>
  <Application>Microsoft Macintosh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Inconsolata</vt:lpstr>
      <vt:lpstr>Office Theme</vt:lpstr>
      <vt:lpstr>PowerPoint Presentation</vt:lpstr>
      <vt:lpstr>PowerPoint Presentation</vt:lpstr>
      <vt:lpstr>PowerPoint Presentation</vt:lpstr>
      <vt:lpstr>Projects</vt:lpstr>
      <vt:lpstr>Ideas</vt:lpstr>
      <vt:lpstr>Tools are all additive</vt:lpstr>
      <vt:lpstr>PowerPoint Presentation</vt:lpstr>
      <vt:lpstr>Cost</vt:lpstr>
      <vt:lpstr>Expertise</vt:lpstr>
      <vt:lpstr>Estimating</vt:lpstr>
      <vt:lpstr>Be open to change</vt:lpstr>
      <vt:lpstr>Evaluations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 messer</dc:creator>
  <cp:lastModifiedBy>jen messer</cp:lastModifiedBy>
  <cp:revision>40</cp:revision>
  <dcterms:created xsi:type="dcterms:W3CDTF">2024-08-21T20:00:53Z</dcterms:created>
  <dcterms:modified xsi:type="dcterms:W3CDTF">2024-09-30T01:00:26Z</dcterms:modified>
</cp:coreProperties>
</file>